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20" r:id="rId2"/>
  </p:sldMasterIdLst>
  <p:handoutMasterIdLst>
    <p:handoutMasterId r:id="rId22"/>
  </p:handoutMasterIdLst>
  <p:sldIdLst>
    <p:sldId id="256" r:id="rId3"/>
    <p:sldId id="258" r:id="rId4"/>
    <p:sldId id="260" r:id="rId5"/>
    <p:sldId id="269" r:id="rId6"/>
    <p:sldId id="264" r:id="rId7"/>
    <p:sldId id="265" r:id="rId8"/>
    <p:sldId id="266" r:id="rId9"/>
    <p:sldId id="267" r:id="rId10"/>
    <p:sldId id="263" r:id="rId11"/>
    <p:sldId id="268" r:id="rId12"/>
    <p:sldId id="270" r:id="rId13"/>
    <p:sldId id="272" r:id="rId14"/>
    <p:sldId id="273" r:id="rId15"/>
    <p:sldId id="274" r:id="rId16"/>
    <p:sldId id="275" r:id="rId17"/>
    <p:sldId id="276" r:id="rId18"/>
    <p:sldId id="278" r:id="rId19"/>
    <p:sldId id="279" r:id="rId20"/>
    <p:sldId id="259"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ilipp Broniecki" initials="PB" lastIdx="1" clrIdx="0">
    <p:extLst>
      <p:ext uri="{19B8F6BF-5375-455C-9EA6-DF929625EA0E}">
        <p15:presenceInfo xmlns:p15="http://schemas.microsoft.com/office/powerpoint/2012/main" userId="9a8a558bfaf291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6770"/>
    <a:srgbClr val="081F2C"/>
    <a:srgbClr val="FF0098"/>
    <a:srgbClr val="00A9C8"/>
    <a:srgbClr val="DD4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98"/>
    <p:restoredTop sz="94681"/>
  </p:normalViewPr>
  <p:slideViewPr>
    <p:cSldViewPr snapToGrid="0" snapToObjects="1">
      <p:cViewPr varScale="1">
        <p:scale>
          <a:sx n="115" d="100"/>
          <a:sy n="115" d="100"/>
        </p:scale>
        <p:origin x="1350" y="108"/>
      </p:cViewPr>
      <p:guideLst>
        <p:guide orient="horz" pos="2160"/>
        <p:guide pos="2880"/>
      </p:guideLst>
    </p:cSldViewPr>
  </p:slideViewPr>
  <p:notesTextViewPr>
    <p:cViewPr>
      <p:scale>
        <a:sx n="1" d="1"/>
        <a:sy n="1" d="1"/>
      </p:scale>
      <p:origin x="0" y="0"/>
    </p:cViewPr>
  </p:notesTextViewPr>
  <p:notesViewPr>
    <p:cSldViewPr snapToGrid="0" snapToObjects="1">
      <p:cViewPr varScale="1">
        <p:scale>
          <a:sx n="92" d="100"/>
          <a:sy n="92" d="100"/>
        </p:scale>
        <p:origin x="-378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501E4F-0EFB-4456-B84F-C2CB201107B9}" type="datetimeFigureOut">
              <a:rPr lang="en-GB" smtClean="0"/>
              <a:t>07/08/2019</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7540283-FD0B-478C-A96C-6E5EB0BFF9C9}" type="slidenum">
              <a:rPr lang="en-GB" smtClean="0"/>
              <a:t>‹#›</a:t>
            </a:fld>
            <a:endParaRPr lang="en-GB"/>
          </a:p>
        </p:txBody>
      </p:sp>
    </p:spTree>
    <p:extLst>
      <p:ext uri="{BB962C8B-B14F-4D97-AF65-F5344CB8AC3E}">
        <p14:creationId xmlns:p14="http://schemas.microsoft.com/office/powerpoint/2010/main" val="17137078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12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025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E15B8-75CC-9241-8F3D-4B329F4B1437}"/>
              </a:ext>
            </a:extLst>
          </p:cNvPr>
          <p:cNvPicPr>
            <a:picLocks noChangeAspect="1"/>
          </p:cNvPicPr>
          <p:nvPr userDrawn="1"/>
        </p:nvPicPr>
        <p:blipFill>
          <a:blip r:embed="rId3"/>
          <a:stretch>
            <a:fillRect/>
          </a:stretch>
        </p:blipFill>
        <p:spPr>
          <a:xfrm>
            <a:off x="0" y="1607"/>
            <a:ext cx="9144000" cy="6854785"/>
          </a:xfrm>
          <a:prstGeom prst="rect">
            <a:avLst/>
          </a:prstGeom>
        </p:spPr>
      </p:pic>
    </p:spTree>
    <p:extLst>
      <p:ext uri="{BB962C8B-B14F-4D97-AF65-F5344CB8AC3E}">
        <p14:creationId xmlns:p14="http://schemas.microsoft.com/office/powerpoint/2010/main" val="2125123874"/>
      </p:ext>
    </p:extLst>
  </p:cSld>
  <p:clrMap bg1="lt1" tx1="dk1" bg2="lt2" tx2="dk2" accent1="accent1" accent2="accent2" accent3="accent3" accent4="accent4" accent5="accent5" accent6="accent6" hlink="hlink" folHlink="folHlink"/>
  <p:sldLayoutIdLst>
    <p:sldLayoutId id="214748371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258993-7176-7349-81F7-DB725B7A4455}"/>
              </a:ext>
            </a:extLst>
          </p:cNvPr>
          <p:cNvPicPr>
            <a:picLocks noChangeAspect="1"/>
          </p:cNvPicPr>
          <p:nvPr userDrawn="1"/>
        </p:nvPicPr>
        <p:blipFill>
          <a:blip r:embed="rId3"/>
          <a:stretch>
            <a:fillRect/>
          </a:stretch>
        </p:blipFill>
        <p:spPr>
          <a:xfrm>
            <a:off x="0" y="1607"/>
            <a:ext cx="9144000" cy="6854785"/>
          </a:xfrm>
          <a:prstGeom prst="rect">
            <a:avLst/>
          </a:prstGeom>
        </p:spPr>
      </p:pic>
    </p:spTree>
    <p:extLst>
      <p:ext uri="{BB962C8B-B14F-4D97-AF65-F5344CB8AC3E}">
        <p14:creationId xmlns:p14="http://schemas.microsoft.com/office/powerpoint/2010/main" val="3180243516"/>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BLGDataResearch@essex.ac.uk" TargetMode="Externa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hyperlink" Target="mailto:Laura.brookes@essex.ac.u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philippbroniecki.github.io/suffolk201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tagged/r"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8AE4-29B2-0D4C-9C87-4F375D81345C}"/>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dirty="0">
                <a:solidFill>
                  <a:srgbClr val="FF0098"/>
                </a:solidFill>
                <a:latin typeface="Museo 500" panose="02000000000000000000" pitchFamily="2" charset="77"/>
              </a:rPr>
              <a:t>Introduction to R</a:t>
            </a:r>
          </a:p>
        </p:txBody>
      </p:sp>
    </p:spTree>
    <p:extLst>
      <p:ext uri="{BB962C8B-B14F-4D97-AF65-F5344CB8AC3E}">
        <p14:creationId xmlns:p14="http://schemas.microsoft.com/office/powerpoint/2010/main" val="104608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R-Syntax, data structures and types</a:t>
            </a:r>
          </a:p>
        </p:txBody>
      </p:sp>
      <p:pic>
        <p:nvPicPr>
          <p:cNvPr id="5" name="Picture 4">
            <a:extLst>
              <a:ext uri="{FF2B5EF4-FFF2-40B4-BE49-F238E27FC236}">
                <a16:creationId xmlns:a16="http://schemas.microsoft.com/office/drawing/2014/main" id="{E4A42744-0096-44D0-8635-F0C7EE652206}"/>
              </a:ext>
            </a:extLst>
          </p:cNvPr>
          <p:cNvPicPr>
            <a:picLocks noChangeAspect="1"/>
          </p:cNvPicPr>
          <p:nvPr/>
        </p:nvPicPr>
        <p:blipFill>
          <a:blip r:embed="rId2"/>
          <a:stretch>
            <a:fillRect/>
          </a:stretch>
        </p:blipFill>
        <p:spPr>
          <a:xfrm>
            <a:off x="1007008" y="1823011"/>
            <a:ext cx="7284735" cy="3495554"/>
          </a:xfrm>
          <a:prstGeom prst="rect">
            <a:avLst/>
          </a:prstGeom>
        </p:spPr>
      </p:pic>
      <p:sp>
        <p:nvSpPr>
          <p:cNvPr id="6" name="TextBox 5">
            <a:extLst>
              <a:ext uri="{FF2B5EF4-FFF2-40B4-BE49-F238E27FC236}">
                <a16:creationId xmlns:a16="http://schemas.microsoft.com/office/drawing/2014/main" id="{2845BE38-81AE-4ED6-8BDA-4F0110A59EFF}"/>
              </a:ext>
            </a:extLst>
          </p:cNvPr>
          <p:cNvSpPr txBox="1"/>
          <p:nvPr/>
        </p:nvSpPr>
        <p:spPr>
          <a:xfrm>
            <a:off x="1924855" y="5495278"/>
            <a:ext cx="5160387" cy="369332"/>
          </a:xfrm>
          <a:prstGeom prst="rect">
            <a:avLst/>
          </a:prstGeom>
          <a:noFill/>
        </p:spPr>
        <p:txBody>
          <a:bodyPr wrap="none" rtlCol="0">
            <a:spAutoFit/>
          </a:bodyPr>
          <a:lstStyle/>
          <a:p>
            <a:r>
              <a:rPr lang="en-GB" dirty="0"/>
              <a:t>http://venus.ifca.unican.es/RIntro/dataStruct.html</a:t>
            </a:r>
          </a:p>
        </p:txBody>
      </p:sp>
    </p:spTree>
    <p:extLst>
      <p:ext uri="{BB962C8B-B14F-4D97-AF65-F5344CB8AC3E}">
        <p14:creationId xmlns:p14="http://schemas.microsoft.com/office/powerpoint/2010/main" val="895453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Data structures and types</a:t>
            </a:r>
          </a:p>
        </p:txBody>
      </p:sp>
      <p:sp>
        <p:nvSpPr>
          <p:cNvPr id="3" name="Title 1">
            <a:extLst>
              <a:ext uri="{FF2B5EF4-FFF2-40B4-BE49-F238E27FC236}">
                <a16:creationId xmlns:a16="http://schemas.microsoft.com/office/drawing/2014/main" id="{4EB5A615-EF9A-1A49-B444-F25EED41C89A}"/>
              </a:ext>
            </a:extLst>
          </p:cNvPr>
          <p:cNvSpPr txBox="1">
            <a:spLocks/>
          </p:cNvSpPr>
          <p:nvPr/>
        </p:nvSpPr>
        <p:spPr>
          <a:xfrm>
            <a:off x="540672" y="1687481"/>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Vectors: one-dimensional; store collection data of same mode; one coordinate to identify a unique vector element):</a:t>
            </a:r>
          </a:p>
          <a:p>
            <a:pPr marL="742950" lvl="1" indent="-285750">
              <a:lnSpc>
                <a:spcPct val="150000"/>
              </a:lnSpc>
              <a:buFont typeface="Arial" panose="020B0604020202020204" pitchFamily="34" charset="0"/>
              <a:buChar char="•"/>
            </a:pP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Numeric vectors (mode: numeric)</a:t>
            </a:r>
          </a:p>
          <a:p>
            <a:pPr marL="742950" lvl="1" indent="-285750">
              <a:lnSpc>
                <a:spcPct val="150000"/>
              </a:lnSpc>
              <a:buFont typeface="Arial" panose="020B0604020202020204" pitchFamily="34" charset="0"/>
              <a:buChar char="•"/>
            </a:pP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Logical vectors (mode: logical)</a:t>
            </a:r>
          </a:p>
          <a:p>
            <a:pPr marL="742950" lvl="1" indent="-285750">
              <a:lnSpc>
                <a:spcPct val="150000"/>
              </a:lnSpc>
              <a:buFont typeface="Arial" panose="020B0604020202020204" pitchFamily="34" charset="0"/>
              <a:buChar char="•"/>
            </a:pP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Character vector or vector of strings (mode: character)</a:t>
            </a:r>
          </a:p>
          <a:p>
            <a:pPr marL="742950" lvl="1" indent="-285750">
              <a:lnSpc>
                <a:spcPct val="150000"/>
              </a:lnSpc>
              <a:buFont typeface="Arial" panose="020B0604020202020204" pitchFamily="34" charset="0"/>
              <a:buChar char="•"/>
            </a:pP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Factors are vectors for categorical variables that assign a label to each category</a:t>
            </a:r>
          </a:p>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Matrices: two dimensional, store data of same mode; two coordinates to identify a unique matrix element</a:t>
            </a:r>
          </a:p>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Arrays: n-dimensional; store data of same mode; n coordinates needed to identify a unique array element</a:t>
            </a:r>
          </a:p>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Lists: ordered collection of objects, elements can be of different types</a:t>
            </a:r>
          </a:p>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Data frames: Matrices that can store data of different modes</a:t>
            </a:r>
          </a:p>
          <a:p>
            <a:pPr marL="742950" lvl="1" indent="-285750">
              <a:lnSpc>
                <a:spcPct val="150000"/>
              </a:lnSpc>
              <a:buFont typeface="Arial" panose="020B0604020202020204" pitchFamily="34" charset="0"/>
              <a:buChar char="•"/>
            </a:pP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For Analysis: Always place observations in rows &amp; variables in columns</a:t>
            </a:r>
          </a:p>
          <a:p>
            <a:pPr marL="742950" lvl="1" indent="-285750">
              <a:lnSpc>
                <a:spcPct val="150000"/>
              </a:lnSpc>
              <a:buFont typeface="Arial" panose="020B0604020202020204" pitchFamily="34" charset="0"/>
              <a:buChar char="•"/>
            </a:pP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Call missing values for numeric mode NA and for string mode “”</a:t>
            </a: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20283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Vectors</a:t>
            </a:r>
          </a:p>
        </p:txBody>
      </p:sp>
      <p:sp>
        <p:nvSpPr>
          <p:cNvPr id="3" name="Title 1">
            <a:extLst>
              <a:ext uri="{FF2B5EF4-FFF2-40B4-BE49-F238E27FC236}">
                <a16:creationId xmlns:a16="http://schemas.microsoft.com/office/drawing/2014/main" id="{4EB5A615-EF9A-1A49-B444-F25EED41C89A}"/>
              </a:ext>
            </a:extLst>
          </p:cNvPr>
          <p:cNvSpPr txBox="1">
            <a:spLocks/>
          </p:cNvSpPr>
          <p:nvPr/>
        </p:nvSpPr>
        <p:spPr>
          <a:xfrm>
            <a:off x="540672" y="1687481"/>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1600" dirty="0">
                <a:solidFill>
                  <a:srgbClr val="5B6770"/>
                </a:solidFill>
                <a:latin typeface="Verdana" panose="020B0604030504040204" pitchFamily="34" charset="0"/>
                <a:ea typeface="Verdana" panose="020B0604030504040204" pitchFamily="34" charset="0"/>
                <a:cs typeface="Verdana" panose="020B0604030504040204" pitchFamily="34" charset="0"/>
              </a:rPr>
              <a:t>Numeric vectors</a:t>
            </a:r>
          </a:p>
          <a:p>
            <a:pPr marL="742950" lvl="1"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a &lt;- 5</a:t>
            </a:r>
          </a:p>
          <a:p>
            <a:pPr marL="742950" lvl="1"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a &lt;- c(1, 50, 9, 42)</a:t>
            </a:r>
          </a:p>
          <a:p>
            <a:pPr lvl="1">
              <a:lnSpc>
                <a:spcPct val="150000"/>
              </a:lnSpc>
            </a:pPr>
            <a:endPar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lvl="1">
              <a:lnSpc>
                <a:spcPct val="150000"/>
              </a:lnSpc>
            </a:pPr>
            <a:endPar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Arial" panose="020B0604020202020204" pitchFamily="34" charset="0"/>
              <a:buChar char="•"/>
            </a:pPr>
            <a:r>
              <a:rPr lang="en-US" sz="1600" dirty="0">
                <a:solidFill>
                  <a:srgbClr val="5B6770"/>
                </a:solidFill>
                <a:latin typeface="Verdana" panose="020B0604030504040204" pitchFamily="34" charset="0"/>
                <a:ea typeface="Verdana" panose="020B0604030504040204" pitchFamily="34" charset="0"/>
                <a:cs typeface="Verdana" panose="020B0604030504040204" pitchFamily="34" charset="0"/>
              </a:rPr>
              <a:t>Logical vectors</a:t>
            </a:r>
          </a:p>
          <a:p>
            <a:pPr marL="742950" lvl="1"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b &lt;- a &lt; 10</a:t>
            </a: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600" dirty="0">
                <a:solidFill>
                  <a:srgbClr val="5B6770"/>
                </a:solidFill>
                <a:latin typeface="Verdana" panose="020B0604030504040204" pitchFamily="34" charset="0"/>
                <a:ea typeface="Verdana" panose="020B0604030504040204" pitchFamily="34" charset="0"/>
                <a:cs typeface="Verdana" panose="020B0604030504040204" pitchFamily="34" charset="0"/>
              </a:rPr>
              <a:t>Character vectors</a:t>
            </a:r>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a &lt;- “this is text”</a:t>
            </a:r>
          </a:p>
        </p:txBody>
      </p:sp>
      <p:pic>
        <p:nvPicPr>
          <p:cNvPr id="5" name="Picture 4">
            <a:extLst>
              <a:ext uri="{FF2B5EF4-FFF2-40B4-BE49-F238E27FC236}">
                <a16:creationId xmlns:a16="http://schemas.microsoft.com/office/drawing/2014/main" id="{91F74EFE-AB1E-4D5F-8F93-65F63E5D8576}"/>
              </a:ext>
            </a:extLst>
          </p:cNvPr>
          <p:cNvPicPr>
            <a:picLocks noChangeAspect="1"/>
          </p:cNvPicPr>
          <p:nvPr/>
        </p:nvPicPr>
        <p:blipFill>
          <a:blip r:embed="rId2"/>
          <a:stretch>
            <a:fillRect/>
          </a:stretch>
        </p:blipFill>
        <p:spPr>
          <a:xfrm>
            <a:off x="3891852" y="1787973"/>
            <a:ext cx="3810532" cy="981212"/>
          </a:xfrm>
          <a:prstGeom prst="rect">
            <a:avLst/>
          </a:prstGeom>
        </p:spPr>
      </p:pic>
      <p:pic>
        <p:nvPicPr>
          <p:cNvPr id="7" name="Picture 6">
            <a:extLst>
              <a:ext uri="{FF2B5EF4-FFF2-40B4-BE49-F238E27FC236}">
                <a16:creationId xmlns:a16="http://schemas.microsoft.com/office/drawing/2014/main" id="{071EDF65-A7A3-407C-B9E1-2619E08813AC}"/>
              </a:ext>
            </a:extLst>
          </p:cNvPr>
          <p:cNvPicPr>
            <a:picLocks noChangeAspect="1"/>
          </p:cNvPicPr>
          <p:nvPr/>
        </p:nvPicPr>
        <p:blipFill>
          <a:blip r:embed="rId3"/>
          <a:stretch>
            <a:fillRect/>
          </a:stretch>
        </p:blipFill>
        <p:spPr>
          <a:xfrm>
            <a:off x="3891852" y="3307141"/>
            <a:ext cx="3810532" cy="971686"/>
          </a:xfrm>
          <a:prstGeom prst="rect">
            <a:avLst/>
          </a:prstGeom>
        </p:spPr>
      </p:pic>
      <p:pic>
        <p:nvPicPr>
          <p:cNvPr id="9" name="Picture 8">
            <a:extLst>
              <a:ext uri="{FF2B5EF4-FFF2-40B4-BE49-F238E27FC236}">
                <a16:creationId xmlns:a16="http://schemas.microsoft.com/office/drawing/2014/main" id="{2AB3DA9A-890A-4506-AEF6-FBAB8388383A}"/>
              </a:ext>
            </a:extLst>
          </p:cNvPr>
          <p:cNvPicPr>
            <a:picLocks noChangeAspect="1"/>
          </p:cNvPicPr>
          <p:nvPr/>
        </p:nvPicPr>
        <p:blipFill>
          <a:blip r:embed="rId4"/>
          <a:stretch>
            <a:fillRect/>
          </a:stretch>
        </p:blipFill>
        <p:spPr>
          <a:xfrm>
            <a:off x="3891852" y="4679913"/>
            <a:ext cx="3810532" cy="981212"/>
          </a:xfrm>
          <a:prstGeom prst="rect">
            <a:avLst/>
          </a:prstGeom>
        </p:spPr>
      </p:pic>
    </p:spTree>
    <p:extLst>
      <p:ext uri="{BB962C8B-B14F-4D97-AF65-F5344CB8AC3E}">
        <p14:creationId xmlns:p14="http://schemas.microsoft.com/office/powerpoint/2010/main" val="141928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885905"/>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Matrix</a:t>
            </a:r>
          </a:p>
        </p:txBody>
      </p:sp>
      <p:pic>
        <p:nvPicPr>
          <p:cNvPr id="10" name="Picture 9">
            <a:extLst>
              <a:ext uri="{FF2B5EF4-FFF2-40B4-BE49-F238E27FC236}">
                <a16:creationId xmlns:a16="http://schemas.microsoft.com/office/drawing/2014/main" id="{ECCE165A-BA0D-4460-A978-DA4B36279D77}"/>
              </a:ext>
            </a:extLst>
          </p:cNvPr>
          <p:cNvPicPr>
            <a:picLocks noChangeAspect="1"/>
          </p:cNvPicPr>
          <p:nvPr/>
        </p:nvPicPr>
        <p:blipFill>
          <a:blip r:embed="rId2"/>
          <a:stretch>
            <a:fillRect/>
          </a:stretch>
        </p:blipFill>
        <p:spPr>
          <a:xfrm>
            <a:off x="2770574" y="3983181"/>
            <a:ext cx="2848991" cy="1900575"/>
          </a:xfrm>
          <a:prstGeom prst="rect">
            <a:avLst/>
          </a:prstGeom>
        </p:spPr>
      </p:pic>
      <p:pic>
        <p:nvPicPr>
          <p:cNvPr id="12" name="Picture 11">
            <a:extLst>
              <a:ext uri="{FF2B5EF4-FFF2-40B4-BE49-F238E27FC236}">
                <a16:creationId xmlns:a16="http://schemas.microsoft.com/office/drawing/2014/main" id="{8ECC25F7-FBF9-423A-9D30-2426C6BA5A5B}"/>
              </a:ext>
            </a:extLst>
          </p:cNvPr>
          <p:cNvPicPr>
            <a:picLocks noChangeAspect="1"/>
          </p:cNvPicPr>
          <p:nvPr/>
        </p:nvPicPr>
        <p:blipFill>
          <a:blip r:embed="rId3"/>
          <a:stretch>
            <a:fillRect/>
          </a:stretch>
        </p:blipFill>
        <p:spPr>
          <a:xfrm>
            <a:off x="607623" y="1394157"/>
            <a:ext cx="7784456" cy="2458751"/>
          </a:xfrm>
          <a:prstGeom prst="rect">
            <a:avLst/>
          </a:prstGeom>
        </p:spPr>
      </p:pic>
    </p:spTree>
    <p:extLst>
      <p:ext uri="{BB962C8B-B14F-4D97-AF65-F5344CB8AC3E}">
        <p14:creationId xmlns:p14="http://schemas.microsoft.com/office/powerpoint/2010/main" val="354353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885905"/>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Array</a:t>
            </a:r>
          </a:p>
        </p:txBody>
      </p:sp>
      <p:pic>
        <p:nvPicPr>
          <p:cNvPr id="6" name="Picture 5">
            <a:extLst>
              <a:ext uri="{FF2B5EF4-FFF2-40B4-BE49-F238E27FC236}">
                <a16:creationId xmlns:a16="http://schemas.microsoft.com/office/drawing/2014/main" id="{9F70BB09-51F4-4250-881C-A73DADC01894}"/>
              </a:ext>
            </a:extLst>
          </p:cNvPr>
          <p:cNvPicPr>
            <a:picLocks noChangeAspect="1"/>
          </p:cNvPicPr>
          <p:nvPr/>
        </p:nvPicPr>
        <p:blipFill>
          <a:blip r:embed="rId2"/>
          <a:stretch>
            <a:fillRect/>
          </a:stretch>
        </p:blipFill>
        <p:spPr>
          <a:xfrm>
            <a:off x="2127180" y="1307908"/>
            <a:ext cx="4895057" cy="4480582"/>
          </a:xfrm>
          <a:prstGeom prst="rect">
            <a:avLst/>
          </a:prstGeom>
        </p:spPr>
      </p:pic>
    </p:spTree>
    <p:extLst>
      <p:ext uri="{BB962C8B-B14F-4D97-AF65-F5344CB8AC3E}">
        <p14:creationId xmlns:p14="http://schemas.microsoft.com/office/powerpoint/2010/main" val="2991369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885905"/>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Data frame</a:t>
            </a:r>
          </a:p>
        </p:txBody>
      </p:sp>
      <p:pic>
        <p:nvPicPr>
          <p:cNvPr id="4" name="Picture 3">
            <a:extLst>
              <a:ext uri="{FF2B5EF4-FFF2-40B4-BE49-F238E27FC236}">
                <a16:creationId xmlns:a16="http://schemas.microsoft.com/office/drawing/2014/main" id="{03E7209B-11E6-4594-97BF-21CC44A3183B}"/>
              </a:ext>
            </a:extLst>
          </p:cNvPr>
          <p:cNvPicPr>
            <a:picLocks noChangeAspect="1"/>
          </p:cNvPicPr>
          <p:nvPr/>
        </p:nvPicPr>
        <p:blipFill>
          <a:blip r:embed="rId2"/>
          <a:stretch>
            <a:fillRect/>
          </a:stretch>
        </p:blipFill>
        <p:spPr>
          <a:xfrm>
            <a:off x="4689089" y="2131842"/>
            <a:ext cx="3810532" cy="2829320"/>
          </a:xfrm>
          <a:prstGeom prst="rect">
            <a:avLst/>
          </a:prstGeom>
        </p:spPr>
      </p:pic>
      <p:sp>
        <p:nvSpPr>
          <p:cNvPr id="7" name="Title 1">
            <a:extLst>
              <a:ext uri="{FF2B5EF4-FFF2-40B4-BE49-F238E27FC236}">
                <a16:creationId xmlns:a16="http://schemas.microsoft.com/office/drawing/2014/main" id="{28717441-BCEC-46CC-A246-0012066FBC89}"/>
              </a:ext>
            </a:extLst>
          </p:cNvPr>
          <p:cNvSpPr txBox="1">
            <a:spLocks/>
          </p:cNvSpPr>
          <p:nvPr/>
        </p:nvSpPr>
        <p:spPr>
          <a:xfrm>
            <a:off x="540672" y="2442084"/>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1600" dirty="0">
                <a:solidFill>
                  <a:srgbClr val="5B6770"/>
                </a:solidFill>
                <a:latin typeface="Verdana" panose="020B0604030504040204" pitchFamily="34" charset="0"/>
                <a:ea typeface="Verdana" panose="020B0604030504040204" pitchFamily="34" charset="0"/>
                <a:cs typeface="Verdana" panose="020B0604030504040204" pitchFamily="34" charset="0"/>
              </a:rPr>
              <a:t>Each row is a vector</a:t>
            </a:r>
          </a:p>
          <a:p>
            <a:pPr marL="285750" indent="-285750">
              <a:lnSpc>
                <a:spcPct val="150000"/>
              </a:lnSpc>
              <a:buFont typeface="Arial" panose="020B0604020202020204" pitchFamily="34" charset="0"/>
              <a:buChar char="•"/>
            </a:pPr>
            <a:r>
              <a:rPr lang="en-US" sz="1600" dirty="0">
                <a:solidFill>
                  <a:srgbClr val="5B6770"/>
                </a:solidFill>
                <a:latin typeface="Verdana" panose="020B0604030504040204" pitchFamily="34" charset="0"/>
                <a:ea typeface="Verdana" panose="020B0604030504040204" pitchFamily="34" charset="0"/>
                <a:cs typeface="Verdana" panose="020B0604030504040204" pitchFamily="34" charset="0"/>
              </a:rPr>
              <a:t>Each column is a vector</a:t>
            </a:r>
          </a:p>
          <a:p>
            <a:pPr marL="285750" indent="-285750">
              <a:lnSpc>
                <a:spcPct val="150000"/>
              </a:lnSpc>
              <a:buFont typeface="Arial" panose="020B0604020202020204" pitchFamily="34" charset="0"/>
              <a:buChar char="•"/>
            </a:pPr>
            <a:r>
              <a:rPr lang="en-US" sz="1600" dirty="0">
                <a:solidFill>
                  <a:srgbClr val="5B6770"/>
                </a:solidFill>
                <a:latin typeface="Verdana" panose="020B0604030504040204" pitchFamily="34" charset="0"/>
                <a:ea typeface="Verdana" panose="020B0604030504040204" pitchFamily="34" charset="0"/>
                <a:cs typeface="Verdana" panose="020B0604030504040204" pitchFamily="34" charset="0"/>
              </a:rPr>
              <a:t>All rows must have equal length</a:t>
            </a:r>
          </a:p>
          <a:p>
            <a:pPr marL="285750" indent="-285750">
              <a:lnSpc>
                <a:spcPct val="150000"/>
              </a:lnSpc>
              <a:buFont typeface="Arial" panose="020B0604020202020204" pitchFamily="34" charset="0"/>
              <a:buChar char="•"/>
            </a:pPr>
            <a:r>
              <a:rPr lang="en-US" sz="1600" dirty="0">
                <a:solidFill>
                  <a:srgbClr val="5B6770"/>
                </a:solidFill>
                <a:latin typeface="Verdana" panose="020B0604030504040204" pitchFamily="34" charset="0"/>
                <a:ea typeface="Verdana" panose="020B0604030504040204" pitchFamily="34" charset="0"/>
                <a:cs typeface="Verdana" panose="020B0604030504040204" pitchFamily="34" charset="0"/>
              </a:rPr>
              <a:t>All columns must have equal length</a:t>
            </a:r>
          </a:p>
        </p:txBody>
      </p:sp>
    </p:spTree>
    <p:extLst>
      <p:ext uri="{BB962C8B-B14F-4D97-AF65-F5344CB8AC3E}">
        <p14:creationId xmlns:p14="http://schemas.microsoft.com/office/powerpoint/2010/main" val="176242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Data frame</a:t>
            </a:r>
          </a:p>
        </p:txBody>
      </p:sp>
      <p:sp>
        <p:nvSpPr>
          <p:cNvPr id="3" name="Title 1">
            <a:extLst>
              <a:ext uri="{FF2B5EF4-FFF2-40B4-BE49-F238E27FC236}">
                <a16:creationId xmlns:a16="http://schemas.microsoft.com/office/drawing/2014/main" id="{4EB5A615-EF9A-1A49-B444-F25EED41C89A}"/>
              </a:ext>
            </a:extLst>
          </p:cNvPr>
          <p:cNvSpPr txBox="1">
            <a:spLocks/>
          </p:cNvSpPr>
          <p:nvPr/>
        </p:nvSpPr>
        <p:spPr>
          <a:xfrm>
            <a:off x="540672" y="1687481"/>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We will use data frames for analysis</a:t>
            </a:r>
          </a:p>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Data frames can store different data modes (numeric, factor, character)</a:t>
            </a:r>
          </a:p>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Data frames are rectangular</a:t>
            </a:r>
          </a:p>
          <a:p>
            <a:pPr marL="742950" lvl="1" indent="-285750">
              <a:lnSpc>
                <a:spcPct val="150000"/>
              </a:lnSpc>
              <a:buFont typeface="Arial" panose="020B0604020202020204" pitchFamily="34" charset="0"/>
              <a:buChar char="•"/>
            </a:pP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All rows have the same length</a:t>
            </a:r>
          </a:p>
          <a:p>
            <a:pPr marL="742950" lvl="1" indent="-285750">
              <a:lnSpc>
                <a:spcPct val="150000"/>
              </a:lnSpc>
              <a:buFont typeface="Arial" panose="020B0604020202020204" pitchFamily="34" charset="0"/>
              <a:buChar char="•"/>
            </a:pP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All columns have the same length</a:t>
            </a: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03061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List</a:t>
            </a:r>
          </a:p>
        </p:txBody>
      </p:sp>
      <p:sp>
        <p:nvSpPr>
          <p:cNvPr id="3" name="Title 1">
            <a:extLst>
              <a:ext uri="{FF2B5EF4-FFF2-40B4-BE49-F238E27FC236}">
                <a16:creationId xmlns:a16="http://schemas.microsoft.com/office/drawing/2014/main" id="{4EB5A615-EF9A-1A49-B444-F25EED41C89A}"/>
              </a:ext>
            </a:extLst>
          </p:cNvPr>
          <p:cNvSpPr txBox="1">
            <a:spLocks/>
          </p:cNvSpPr>
          <p:nvPr/>
        </p:nvSpPr>
        <p:spPr>
          <a:xfrm>
            <a:off x="540672" y="1687481"/>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Lists hold any number of any types of other data structures</a:t>
            </a:r>
          </a:p>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If you have variables of different data structures you wish to combine you can put all of those into one list object by using the list() function and placing all the items you wish to combine within parentheses:</a:t>
            </a:r>
          </a:p>
          <a:p>
            <a:pPr marL="285750" indent="-285750">
              <a:lnSpc>
                <a:spcPct val="150000"/>
              </a:lnSpc>
              <a:buFont typeface="Arial" panose="020B0604020202020204" pitchFamily="34" charset="0"/>
              <a:buChar char="•"/>
            </a:pPr>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Arial" panose="020B0604020202020204" pitchFamily="34" charset="0"/>
              <a:buChar char="•"/>
            </a:pP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a &lt;- list( object1, object2, object3)</a:t>
            </a:r>
            <a:endPar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a:extLst>
              <a:ext uri="{FF2B5EF4-FFF2-40B4-BE49-F238E27FC236}">
                <a16:creationId xmlns:a16="http://schemas.microsoft.com/office/drawing/2014/main" id="{6DBED549-5557-4D4E-95F2-81698B5D5DF2}"/>
              </a:ext>
            </a:extLst>
          </p:cNvPr>
          <p:cNvPicPr>
            <a:picLocks noChangeAspect="1"/>
          </p:cNvPicPr>
          <p:nvPr/>
        </p:nvPicPr>
        <p:blipFill>
          <a:blip r:embed="rId2"/>
          <a:stretch>
            <a:fillRect/>
          </a:stretch>
        </p:blipFill>
        <p:spPr>
          <a:xfrm>
            <a:off x="5019181" y="3429000"/>
            <a:ext cx="2408129" cy="2408129"/>
          </a:xfrm>
          <a:prstGeom prst="rect">
            <a:avLst/>
          </a:prstGeom>
        </p:spPr>
      </p:pic>
    </p:spTree>
    <p:extLst>
      <p:ext uri="{BB962C8B-B14F-4D97-AF65-F5344CB8AC3E}">
        <p14:creationId xmlns:p14="http://schemas.microsoft.com/office/powerpoint/2010/main" val="1633337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Math functions</a:t>
            </a:r>
          </a:p>
        </p:txBody>
      </p:sp>
      <p:pic>
        <p:nvPicPr>
          <p:cNvPr id="6" name="Picture 5">
            <a:extLst>
              <a:ext uri="{FF2B5EF4-FFF2-40B4-BE49-F238E27FC236}">
                <a16:creationId xmlns:a16="http://schemas.microsoft.com/office/drawing/2014/main" id="{8F2E6130-6933-4565-B3AB-4D21CA89F0A1}"/>
              </a:ext>
            </a:extLst>
          </p:cNvPr>
          <p:cNvPicPr>
            <a:picLocks noChangeAspect="1"/>
          </p:cNvPicPr>
          <p:nvPr/>
        </p:nvPicPr>
        <p:blipFill>
          <a:blip r:embed="rId2"/>
          <a:stretch>
            <a:fillRect/>
          </a:stretch>
        </p:blipFill>
        <p:spPr>
          <a:xfrm>
            <a:off x="990437" y="1885376"/>
            <a:ext cx="6821913" cy="3784327"/>
          </a:xfrm>
          <a:prstGeom prst="rect">
            <a:avLst/>
          </a:prstGeom>
        </p:spPr>
      </p:pic>
    </p:spTree>
    <p:extLst>
      <p:ext uri="{BB962C8B-B14F-4D97-AF65-F5344CB8AC3E}">
        <p14:creationId xmlns:p14="http://schemas.microsoft.com/office/powerpoint/2010/main" val="1928655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8AE4-29B2-0D4C-9C87-4F375D81345C}"/>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dirty="0">
                <a:solidFill>
                  <a:srgbClr val="FF0098"/>
                </a:solidFill>
                <a:latin typeface="Museo 500" panose="02000000000000000000" pitchFamily="2" charset="77"/>
              </a:rPr>
              <a:t>Thank you </a:t>
            </a:r>
          </a:p>
        </p:txBody>
      </p:sp>
      <p:sp>
        <p:nvSpPr>
          <p:cNvPr id="3" name="TextBox 2"/>
          <p:cNvSpPr txBox="1"/>
          <p:nvPr/>
        </p:nvSpPr>
        <p:spPr>
          <a:xfrm>
            <a:off x="4076054" y="3146155"/>
            <a:ext cx="4293030" cy="2862322"/>
          </a:xfrm>
          <a:prstGeom prst="rect">
            <a:avLst/>
          </a:prstGeom>
          <a:noFill/>
        </p:spPr>
        <p:txBody>
          <a:bodyPr wrap="square" rtlCol="0">
            <a:spAutoFit/>
          </a:bodyPr>
          <a:lstStyle/>
          <a:p>
            <a:pPr algn="r"/>
            <a:r>
              <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rPr>
              <a:t>Join in the conversation online: </a:t>
            </a:r>
          </a:p>
          <a:p>
            <a:pPr algn="r"/>
            <a:endPar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r"/>
            <a:r>
              <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GB" sz="1200" dirty="0" err="1">
                <a:solidFill>
                  <a:schemeClr val="bg1"/>
                </a:solidFill>
                <a:latin typeface="Verdana" panose="020B0604030504040204" pitchFamily="34" charset="0"/>
                <a:ea typeface="Verdana" panose="020B0604030504040204" pitchFamily="34" charset="0"/>
                <a:cs typeface="Verdana" panose="020B0604030504040204" pitchFamily="34" charset="0"/>
              </a:rPr>
              <a:t>BLGDataResearch</a:t>
            </a:r>
            <a:r>
              <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rPr>
              <a:t> #Data2Life </a:t>
            </a:r>
          </a:p>
          <a:p>
            <a:pPr algn="r"/>
            <a:endPar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r"/>
            <a:r>
              <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rPr>
              <a:t>LinkedIn: ESRC Business and Local Government Data Research Centre</a:t>
            </a:r>
          </a:p>
          <a:p>
            <a:pPr algn="r"/>
            <a:endPar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r"/>
            <a:r>
              <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rPr>
              <a:t>YouTube: ESRC Business and Local Government Data Research Centre</a:t>
            </a:r>
          </a:p>
          <a:p>
            <a:pPr algn="r"/>
            <a:endPar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r"/>
            <a:r>
              <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rPr>
              <a:t>Email: </a:t>
            </a:r>
            <a:r>
              <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hlinkClick r:id="rId2"/>
              </a:rPr>
              <a:t>BLGDataResearch@essex.ac.uk</a:t>
            </a:r>
            <a:r>
              <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a:p>
            <a:pPr algn="r"/>
            <a:endParaRPr lang="en-GB"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GB" dirty="0"/>
          </a:p>
          <a:p>
            <a:endParaRPr lang="en-GB" dirty="0"/>
          </a:p>
        </p:txBody>
      </p:sp>
      <p:pic>
        <p:nvPicPr>
          <p:cNvPr id="8" name="Picture 7" descr="Related image"/>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467634" y="4529578"/>
            <a:ext cx="322929" cy="3229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labroo\Downloads\5a22d418c029b3.5299939815122319607871.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465077" y="3975383"/>
            <a:ext cx="325486" cy="325486"/>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labroo\Desktop\Twitter_Logo_WhiteOnImage.png"/>
          <p:cNvPicPr>
            <a:picLocks noChangeAspect="1" noChangeArrowheads="1"/>
          </p:cNvPicPr>
          <p:nvPr/>
        </p:nvPicPr>
        <p:blipFill>
          <a:blip r:embed="rId6">
            <a:clrChange>
              <a:clrFrom>
                <a:srgbClr val="282E35">
                  <a:alpha val="14902"/>
                </a:srgbClr>
              </a:clrFrom>
              <a:clrTo>
                <a:srgbClr val="282E35">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444418" y="3487161"/>
            <a:ext cx="370113" cy="37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98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Cutting-edge training delivered by leading experts in the field of data analytics brought to you by the Business and Local Government Data Research Centre  </a:t>
            </a:r>
          </a:p>
        </p:txBody>
      </p:sp>
      <p:sp>
        <p:nvSpPr>
          <p:cNvPr id="3" name="Title 1">
            <a:extLst>
              <a:ext uri="{FF2B5EF4-FFF2-40B4-BE49-F238E27FC236}">
                <a16:creationId xmlns:a16="http://schemas.microsoft.com/office/drawing/2014/main" id="{4EB5A615-EF9A-1A49-B444-F25EED41C89A}"/>
              </a:ext>
            </a:extLst>
          </p:cNvPr>
          <p:cNvSpPr txBox="1">
            <a:spLocks/>
          </p:cNvSpPr>
          <p:nvPr/>
        </p:nvSpPr>
        <p:spPr>
          <a:xfrm>
            <a:off x="540672" y="3063124"/>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Exploring data</a:t>
            </a:r>
          </a:p>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Enhancing knowledge</a:t>
            </a:r>
          </a:p>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Empowering society</a:t>
            </a: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Offering grant funded data analytics research projects, training, events, webinars and data consultation services. </a:t>
            </a: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To find out more please contact </a:t>
            </a: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hlinkClick r:id="rId2"/>
              </a:rPr>
              <a:t>Laura.brookes@essex.ac.uk</a:t>
            </a:r>
            <a:r>
              <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24406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378AE4-29B2-0D4C-9C87-4F375D81345C}"/>
              </a:ext>
            </a:extLst>
          </p:cNvPr>
          <p:cNvSpPr txBox="1">
            <a:spLocks/>
          </p:cNvSpPr>
          <p:nvPr/>
        </p:nvSpPr>
        <p:spPr>
          <a:xfrm>
            <a:off x="693072" y="14466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dirty="0">
                <a:solidFill>
                  <a:srgbClr val="FF0098"/>
                </a:solidFill>
                <a:latin typeface="Museo 500" panose="02000000000000000000" pitchFamily="2" charset="77"/>
              </a:rPr>
              <a:t>Agenda </a:t>
            </a:r>
          </a:p>
          <a:p>
            <a:endParaRPr lang="en-US" dirty="0">
              <a:solidFill>
                <a:srgbClr val="FF0098"/>
              </a:solidFill>
              <a:latin typeface="Museo 500" panose="02000000000000000000" pitchFamily="2" charset="77"/>
            </a:endParaRPr>
          </a:p>
        </p:txBody>
      </p:sp>
      <p:sp>
        <p:nvSpPr>
          <p:cNvPr id="3" name="Title 1">
            <a:extLst>
              <a:ext uri="{FF2B5EF4-FFF2-40B4-BE49-F238E27FC236}">
                <a16:creationId xmlns:a16="http://schemas.microsoft.com/office/drawing/2014/main" id="{7F9C50D2-F20A-4EDA-9C18-6422E336628C}"/>
              </a:ext>
            </a:extLst>
          </p:cNvPr>
          <p:cNvSpPr txBox="1">
            <a:spLocks/>
          </p:cNvSpPr>
          <p:nvPr/>
        </p:nvSpPr>
        <p:spPr>
          <a:xfrm>
            <a:off x="540672" y="2082492"/>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457200" indent="-457200">
              <a:lnSpc>
                <a:spcPct val="150000"/>
              </a:lnSpc>
              <a:buFont typeface="+mj-lt"/>
              <a:buAutoNum type="arabicPeriod"/>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Introduction</a:t>
            </a:r>
          </a:p>
          <a:p>
            <a:pPr marL="457200" indent="-457200">
              <a:lnSpc>
                <a:spcPct val="150000"/>
              </a:lnSpc>
              <a:buFont typeface="+mj-lt"/>
              <a:buAutoNum type="arabicPeriod"/>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R-Syntax, Data structures &amp; types</a:t>
            </a:r>
          </a:p>
          <a:p>
            <a:pPr marL="457200" indent="-457200">
              <a:lnSpc>
                <a:spcPct val="150000"/>
              </a:lnSpc>
              <a:buFont typeface="+mj-lt"/>
              <a:buAutoNum type="arabicPeriod"/>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Data import</a:t>
            </a:r>
          </a:p>
          <a:p>
            <a:pPr marL="457200" indent="-457200">
              <a:lnSpc>
                <a:spcPct val="150000"/>
              </a:lnSpc>
              <a:buFont typeface="+mj-lt"/>
              <a:buAutoNum type="arabicPeriod"/>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Creating, amending, exporting data frames</a:t>
            </a:r>
          </a:p>
          <a:p>
            <a:pPr marL="457200" indent="-457200">
              <a:lnSpc>
                <a:spcPct val="150000"/>
              </a:lnSpc>
              <a:buFont typeface="+mj-lt"/>
              <a:buAutoNum type="arabicPeriod"/>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Type </a:t>
            </a:r>
            <a:r>
              <a:rPr lang="en-US" sz="2000" dirty="0" smtClean="0">
                <a:solidFill>
                  <a:srgbClr val="5B6770"/>
                </a:solidFill>
                <a:latin typeface="Verdana" panose="020B0604030504040204" pitchFamily="34" charset="0"/>
                <a:ea typeface="Verdana" panose="020B0604030504040204" pitchFamily="34" charset="0"/>
                <a:cs typeface="Verdana" panose="020B0604030504040204" pitchFamily="34" charset="0"/>
              </a:rPr>
              <a:t>coercion</a:t>
            </a:r>
            <a:endPar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marL="457200" indent="-457200">
              <a:lnSpc>
                <a:spcPct val="150000"/>
              </a:lnSpc>
              <a:buFont typeface="+mj-lt"/>
              <a:buAutoNum type="arabicPeriod"/>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Loops and conditions</a:t>
            </a: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6781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Introduction to the session</a:t>
            </a:r>
          </a:p>
        </p:txBody>
      </p:sp>
      <p:sp>
        <p:nvSpPr>
          <p:cNvPr id="3" name="Title 1">
            <a:extLst>
              <a:ext uri="{FF2B5EF4-FFF2-40B4-BE49-F238E27FC236}">
                <a16:creationId xmlns:a16="http://schemas.microsoft.com/office/drawing/2014/main" id="{4EB5A615-EF9A-1A49-B444-F25EED41C89A}"/>
              </a:ext>
            </a:extLst>
          </p:cNvPr>
          <p:cNvSpPr txBox="1">
            <a:spLocks/>
          </p:cNvSpPr>
          <p:nvPr/>
        </p:nvSpPr>
        <p:spPr>
          <a:xfrm>
            <a:off x="540672" y="1983030"/>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itle 1">
            <a:extLst>
              <a:ext uri="{FF2B5EF4-FFF2-40B4-BE49-F238E27FC236}">
                <a16:creationId xmlns:a16="http://schemas.microsoft.com/office/drawing/2014/main" id="{A4139BE9-3B86-4E69-B4F8-17B1562620F5}"/>
              </a:ext>
            </a:extLst>
          </p:cNvPr>
          <p:cNvSpPr txBox="1">
            <a:spLocks/>
          </p:cNvSpPr>
          <p:nvPr/>
        </p:nvSpPr>
        <p:spPr>
          <a:xfrm>
            <a:off x="693072" y="2135430"/>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For the hands-on session visit the following web page: </a:t>
            </a: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hlinkClick r:id="rId2"/>
              </a:rPr>
              <a:t>https://philippbroniecki.github.io/</a:t>
            </a:r>
            <a:r>
              <a:rPr lang="en-US" sz="2000">
                <a:solidFill>
                  <a:srgbClr val="5B6770"/>
                </a:solidFill>
                <a:latin typeface="Verdana" panose="020B0604030504040204" pitchFamily="34" charset="0"/>
                <a:ea typeface="Verdana" panose="020B0604030504040204" pitchFamily="34" charset="0"/>
                <a:cs typeface="Verdana" panose="020B0604030504040204" pitchFamily="34" charset="0"/>
                <a:hlinkClick r:id="rId2"/>
              </a:rPr>
              <a:t>suffolk2019/</a:t>
            </a:r>
            <a:endPar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endPar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marL="742950" lvl="1" indent="-285750">
              <a:lnSpc>
                <a:spcPct val="150000"/>
              </a:lnSpc>
              <a:buFont typeface="Arial" panose="020B0604020202020204" pitchFamily="34" charset="0"/>
              <a:buChar char="•"/>
            </a:pPr>
            <a:endParaRPr lang="en-US" sz="1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5492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What is R?</a:t>
            </a:r>
          </a:p>
        </p:txBody>
      </p:sp>
      <p:sp>
        <p:nvSpPr>
          <p:cNvPr id="3" name="Title 1">
            <a:extLst>
              <a:ext uri="{FF2B5EF4-FFF2-40B4-BE49-F238E27FC236}">
                <a16:creationId xmlns:a16="http://schemas.microsoft.com/office/drawing/2014/main" id="{4EB5A615-EF9A-1A49-B444-F25EED41C89A}"/>
              </a:ext>
            </a:extLst>
          </p:cNvPr>
          <p:cNvSpPr txBox="1">
            <a:spLocks/>
          </p:cNvSpPr>
          <p:nvPr/>
        </p:nvSpPr>
        <p:spPr>
          <a:xfrm>
            <a:off x="540672" y="1983030"/>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An environment for statistical computing and graphics</a:t>
            </a:r>
          </a:p>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It is free</a:t>
            </a:r>
          </a:p>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It packs powerful graphical facilities</a:t>
            </a:r>
          </a:p>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It is a simple and effective programming language</a:t>
            </a:r>
          </a:p>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Most statistical models are already implemented</a:t>
            </a:r>
          </a:p>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New models are often implemented in R first</a:t>
            </a: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8362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FBA19C-0D34-40B7-B2C4-8608AA90E527}"/>
              </a:ext>
            </a:extLst>
          </p:cNvPr>
          <p:cNvPicPr>
            <a:picLocks noChangeAspect="1"/>
          </p:cNvPicPr>
          <p:nvPr/>
        </p:nvPicPr>
        <p:blipFill>
          <a:blip r:embed="rId2"/>
          <a:stretch>
            <a:fillRect/>
          </a:stretch>
        </p:blipFill>
        <p:spPr>
          <a:xfrm>
            <a:off x="614361" y="1549833"/>
            <a:ext cx="7915277" cy="3758333"/>
          </a:xfrm>
          <a:prstGeom prst="rect">
            <a:avLst/>
          </a:prstGeom>
        </p:spPr>
      </p:pic>
    </p:spTree>
    <p:extLst>
      <p:ext uri="{BB962C8B-B14F-4D97-AF65-F5344CB8AC3E}">
        <p14:creationId xmlns:p14="http://schemas.microsoft.com/office/powerpoint/2010/main" val="2815676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Home of R and help on R questions</a:t>
            </a:r>
          </a:p>
        </p:txBody>
      </p:sp>
      <p:sp>
        <p:nvSpPr>
          <p:cNvPr id="3" name="Title 1">
            <a:extLst>
              <a:ext uri="{FF2B5EF4-FFF2-40B4-BE49-F238E27FC236}">
                <a16:creationId xmlns:a16="http://schemas.microsoft.com/office/drawing/2014/main" id="{4EB5A615-EF9A-1A49-B444-F25EED41C89A}"/>
              </a:ext>
            </a:extLst>
          </p:cNvPr>
          <p:cNvSpPr txBox="1">
            <a:spLocks/>
          </p:cNvSpPr>
          <p:nvPr/>
        </p:nvSpPr>
        <p:spPr>
          <a:xfrm>
            <a:off x="540672" y="1983030"/>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Home of all things R: </a:t>
            </a: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hlinkClick r:id="rId2"/>
              </a:rPr>
              <a:t>https://cran.r-project.org/</a:t>
            </a:r>
            <a:endPar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marL="742950" lvl="1" indent="-285750">
              <a:lnSpc>
                <a:spcPct val="150000"/>
              </a:lnSpc>
              <a:buFont typeface="Arial" panose="020B0604020202020204" pitchFamily="34" charset="0"/>
              <a:buChar char="•"/>
            </a:pP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Keep R updated – check for new versions</a:t>
            </a:r>
          </a:p>
          <a:p>
            <a:pPr marL="285750" indent="-285750">
              <a:lnSpc>
                <a:spcPct val="150000"/>
              </a:lnSpc>
              <a:buFont typeface="Arial" panose="020B0604020202020204" pitchFamily="34" charset="0"/>
              <a:buChar char="•"/>
            </a:pPr>
            <a:endPar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To get help:</a:t>
            </a:r>
          </a:p>
          <a:p>
            <a:pPr marL="742950" lvl="1" indent="-285750">
              <a:lnSpc>
                <a:spcPct val="150000"/>
              </a:lnSpc>
              <a:buFont typeface="Arial" panose="020B0604020202020204" pitchFamily="34" charset="0"/>
              <a:buChar char="•"/>
            </a:pP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Google the question or error message is always a good start</a:t>
            </a:r>
          </a:p>
          <a:p>
            <a:pPr marL="742950" lvl="1" indent="-285750">
              <a:lnSpc>
                <a:spcPct val="150000"/>
              </a:lnSpc>
              <a:buFont typeface="Arial" panose="020B0604020202020204" pitchFamily="34" charset="0"/>
              <a:buChar char="•"/>
            </a:pP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hlinkClick r:id="rId3"/>
              </a:rPr>
              <a:t>https://stackoverflow.com/questions/tagged/r</a:t>
            </a:r>
            <a:endParaRPr lang="en-US"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446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1804-522E-3D44-A66C-DB474A0ABEBE}"/>
              </a:ext>
            </a:extLst>
          </p:cNvPr>
          <p:cNvSpPr txBox="1">
            <a:spLocks/>
          </p:cNvSpPr>
          <p:nvPr/>
        </p:nvSpPr>
        <p:spPr>
          <a:xfrm>
            <a:off x="540672" y="1294278"/>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r>
              <a:rPr lang="en-US" sz="2800" dirty="0">
                <a:solidFill>
                  <a:srgbClr val="FF0098"/>
                </a:solidFill>
                <a:latin typeface="Museo 500" panose="02000000000000000000" pitchFamily="2" charset="77"/>
              </a:rPr>
              <a:t>R Studio</a:t>
            </a:r>
          </a:p>
        </p:txBody>
      </p:sp>
      <p:sp>
        <p:nvSpPr>
          <p:cNvPr id="3" name="Title 1">
            <a:extLst>
              <a:ext uri="{FF2B5EF4-FFF2-40B4-BE49-F238E27FC236}">
                <a16:creationId xmlns:a16="http://schemas.microsoft.com/office/drawing/2014/main" id="{4EB5A615-EF9A-1A49-B444-F25EED41C89A}"/>
              </a:ext>
            </a:extLst>
          </p:cNvPr>
          <p:cNvSpPr txBox="1">
            <a:spLocks/>
          </p:cNvSpPr>
          <p:nvPr/>
        </p:nvSpPr>
        <p:spPr>
          <a:xfrm>
            <a:off x="540672" y="1983030"/>
            <a:ext cx="7928754" cy="591098"/>
          </a:xfrm>
          <a:prstGeom prst="rect">
            <a:avLst/>
          </a:prstGeom>
        </p:spPr>
        <p:txBody>
          <a:bodyPr/>
          <a:lstStyle>
            <a:lvl1pPr algn="l" defTabSz="914400" rtl="0" eaLnBrk="1" latinLnBrk="0" hangingPunct="1">
              <a:lnSpc>
                <a:spcPct val="90000"/>
              </a:lnSpc>
              <a:spcBef>
                <a:spcPct val="0"/>
              </a:spcBef>
              <a:buNone/>
              <a:defRPr sz="4400" kern="1200" baseline="0">
                <a:solidFill>
                  <a:srgbClr val="DD4850"/>
                </a:solidFill>
                <a:latin typeface="+mj-lt"/>
                <a:ea typeface="+mj-ea"/>
                <a:cs typeface="+mj-cs"/>
              </a:defRPr>
            </a:lvl1pPr>
          </a:lstStyle>
          <a:p>
            <a:pPr marL="285750" indent="-285750">
              <a:lnSpc>
                <a:spcPct val="150000"/>
              </a:lnSpc>
              <a:buFont typeface="Arial" panose="020B0604020202020204" pitchFamily="34" charset="0"/>
              <a:buChar char="•"/>
            </a:pPr>
            <a:r>
              <a:rPr lang="en-US" sz="2000" dirty="0">
                <a:solidFill>
                  <a:srgbClr val="5B6770"/>
                </a:solidFill>
                <a:latin typeface="Verdana" panose="020B0604030504040204" pitchFamily="34" charset="0"/>
                <a:ea typeface="Verdana" panose="020B0604030504040204" pitchFamily="34" charset="0"/>
                <a:cs typeface="Verdana" panose="020B0604030504040204" pitchFamily="34" charset="0"/>
              </a:rPr>
              <a:t>Working environment R</a:t>
            </a:r>
          </a:p>
          <a:p>
            <a:pPr marL="742950" lvl="1" indent="-285750">
              <a:lnSpc>
                <a:spcPct val="150000"/>
              </a:lnSpc>
              <a:buFont typeface="Arial" panose="020B0604020202020204" pitchFamily="34" charset="0"/>
              <a:buChar char="•"/>
            </a:pP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While you do not need R Studio to run R, it makes working with R much easier</a:t>
            </a:r>
          </a:p>
          <a:p>
            <a:pPr marL="742950" lvl="1" indent="-285750">
              <a:lnSpc>
                <a:spcPct val="150000"/>
              </a:lnSpc>
              <a:buFont typeface="Arial" panose="020B0604020202020204" pitchFamily="34" charset="0"/>
              <a:buChar char="•"/>
            </a:pP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Just like R, it works on PC, Mac &amp; Linux</a:t>
            </a: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a:p>
            <a:endParaRPr lang="en-US" sz="1400"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5042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CB6E7D-A7FB-4A30-87CC-3750041A0301}"/>
              </a:ext>
            </a:extLst>
          </p:cNvPr>
          <p:cNvPicPr>
            <a:picLocks noChangeAspect="1"/>
          </p:cNvPicPr>
          <p:nvPr/>
        </p:nvPicPr>
        <p:blipFill>
          <a:blip r:embed="rId2"/>
          <a:stretch>
            <a:fillRect/>
          </a:stretch>
        </p:blipFill>
        <p:spPr>
          <a:xfrm>
            <a:off x="963227" y="960964"/>
            <a:ext cx="7217546" cy="4754772"/>
          </a:xfrm>
          <a:prstGeom prst="rect">
            <a:avLst/>
          </a:prstGeom>
        </p:spPr>
      </p:pic>
    </p:spTree>
    <p:extLst>
      <p:ext uri="{BB962C8B-B14F-4D97-AF65-F5344CB8AC3E}">
        <p14:creationId xmlns:p14="http://schemas.microsoft.com/office/powerpoint/2010/main" val="842584850"/>
      </p:ext>
    </p:extLst>
  </p:cSld>
  <p:clrMapOvr>
    <a:masterClrMapping/>
  </p:clrMapOvr>
</p:sld>
</file>

<file path=ppt/theme/theme1.xml><?xml version="1.0" encoding="utf-8"?>
<a:theme xmlns:a="http://schemas.openxmlformats.org/drawingml/2006/main" name="1_Custom Design">
  <a:themeElements>
    <a:clrScheme name="UKDS Colours">
      <a:dk1>
        <a:srgbClr val="000000"/>
      </a:dk1>
      <a:lt1>
        <a:srgbClr val="FFFFFF"/>
      </a:lt1>
      <a:dk2>
        <a:srgbClr val="455159"/>
      </a:dk2>
      <a:lt2>
        <a:srgbClr val="909A9F"/>
      </a:lt2>
      <a:accent1>
        <a:srgbClr val="E2E5E2"/>
      </a:accent1>
      <a:accent2>
        <a:srgbClr val="DD484F"/>
      </a:accent2>
      <a:accent3>
        <a:srgbClr val="F1AF29"/>
      </a:accent3>
      <a:accent4>
        <a:srgbClr val="BBCE33"/>
      </a:accent4>
      <a:accent5>
        <a:srgbClr val="00995F"/>
      </a:accent5>
      <a:accent6>
        <a:srgbClr val="00A8C7"/>
      </a:accent6>
      <a:hlink>
        <a:srgbClr val="255899"/>
      </a:hlink>
      <a:folHlink>
        <a:srgbClr val="5A297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48A013B1-DCDC-594F-967E-95A33722EC3D}" vid="{9E532FEC-8D44-3343-A57A-810A6B1CC5B0}"/>
    </a:ext>
  </a:extLst>
</a:theme>
</file>

<file path=ppt/theme/theme2.xml><?xml version="1.0" encoding="utf-8"?>
<a:theme xmlns:a="http://schemas.openxmlformats.org/drawingml/2006/main" name="2_Custom Design">
  <a:themeElements>
    <a:clrScheme name="UKDS Colours">
      <a:dk1>
        <a:srgbClr val="000000"/>
      </a:dk1>
      <a:lt1>
        <a:srgbClr val="FFFFFF"/>
      </a:lt1>
      <a:dk2>
        <a:srgbClr val="455159"/>
      </a:dk2>
      <a:lt2>
        <a:srgbClr val="909A9F"/>
      </a:lt2>
      <a:accent1>
        <a:srgbClr val="E2E5E2"/>
      </a:accent1>
      <a:accent2>
        <a:srgbClr val="DD484F"/>
      </a:accent2>
      <a:accent3>
        <a:srgbClr val="F1AF29"/>
      </a:accent3>
      <a:accent4>
        <a:srgbClr val="BBCE33"/>
      </a:accent4>
      <a:accent5>
        <a:srgbClr val="00995F"/>
      </a:accent5>
      <a:accent6>
        <a:srgbClr val="00A8C7"/>
      </a:accent6>
      <a:hlink>
        <a:srgbClr val="255899"/>
      </a:hlink>
      <a:folHlink>
        <a:srgbClr val="5A297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48A013B1-DCDC-594F-967E-95A33722EC3D}" vid="{9E532FEC-8D44-3343-A57A-810A6B1CC5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1_Custom Design</Template>
  <TotalTime>676</TotalTime>
  <Words>571</Words>
  <Application>Microsoft Office PowerPoint</Application>
  <PresentationFormat>On-screen Show (4:3)</PresentationFormat>
  <Paragraphs>99</Paragraphs>
  <Slides>19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Museo 500</vt:lpstr>
      <vt:lpstr>Verdana</vt:lpstr>
      <vt:lpstr>1_Custom Design</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Print Essex Studio Team</dc:creator>
  <cp:lastModifiedBy>Test A</cp:lastModifiedBy>
  <cp:revision>33</cp:revision>
  <dcterms:created xsi:type="dcterms:W3CDTF">2019-06-05T07:11:02Z</dcterms:created>
  <dcterms:modified xsi:type="dcterms:W3CDTF">2019-08-07T06:09:45Z</dcterms:modified>
</cp:coreProperties>
</file>